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/>
    <p:restoredTop sz="94634"/>
  </p:normalViewPr>
  <p:slideViewPr>
    <p:cSldViewPr snapToGrid="0" snapToObjects="1">
      <p:cViewPr>
        <p:scale>
          <a:sx n="82" d="100"/>
          <a:sy n="82" d="100"/>
        </p:scale>
        <p:origin x="1016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86259A-687F-EF4F-B24E-88DEB3CBEDDF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FECAEB-FB88-D946-989C-C4B68179F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7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effectLst/>
                <a:latin typeface="TimesNewRoman" charset="0"/>
              </a:rPr>
              <a:t> in ground target to retrieve surface </a:t>
            </a:r>
            <a:r>
              <a:rPr lang="en-US" dirty="0" err="1" smtClean="0">
                <a:effectLst/>
                <a:latin typeface="TimesNewRoman" charset="0"/>
              </a:rPr>
              <a:t>reflectances</a:t>
            </a:r>
            <a:r>
              <a:rPr lang="en-US" dirty="0" smtClean="0">
                <a:effectLst/>
                <a:latin typeface="TimesNewRoman" charset="0"/>
              </a:rPr>
              <a:t> (absolute correction) or to normalize the digital counts obtained under the different conditions to be on a common scale (relative correction).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ECAEB-FB88-D946-989C-C4B68179F5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758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85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041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74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6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257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71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112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059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9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16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598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01592-7840-B643-9BF5-B60EDB3886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C798FA-970D-FF4A-8E4D-E721417E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737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6795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Radiometric Normalization on Remote Sensing Images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14448" y="1801906"/>
            <a:ext cx="3608294" cy="391738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Yanlei</a:t>
            </a:r>
            <a:r>
              <a:rPr lang="en-US" dirty="0" smtClean="0"/>
              <a:t> Feng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08529" y="2353236"/>
            <a:ext cx="965947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effectLst/>
                <a:latin typeface="TimesNewRoman" charset="0"/>
              </a:rPr>
              <a:t>Reasons why the radiance of a given target yields different satellite image data on different dates:</a:t>
            </a:r>
            <a:br>
              <a:rPr lang="en-US" sz="2400" dirty="0" smtClean="0">
                <a:effectLst/>
                <a:latin typeface="TimesNewRoman" charset="0"/>
              </a:rPr>
            </a:br>
            <a:r>
              <a:rPr lang="en-US" sz="2400" dirty="0" smtClean="0">
                <a:effectLst/>
                <a:latin typeface="TimesNewRoman" charset="0"/>
              </a:rPr>
              <a:t>1. Satellite sensor;</a:t>
            </a:r>
            <a:br>
              <a:rPr lang="en-US" sz="2400" dirty="0" smtClean="0">
                <a:effectLst/>
                <a:latin typeface="TimesNewRoman" charset="0"/>
              </a:rPr>
            </a:br>
            <a:r>
              <a:rPr lang="en-US" sz="2400" dirty="0" smtClean="0">
                <a:effectLst/>
                <a:latin typeface="TimesNewRoman" charset="0"/>
              </a:rPr>
              <a:t>2. </a:t>
            </a:r>
            <a:r>
              <a:rPr lang="en-US" sz="2400" dirty="0">
                <a:latin typeface="TimesNewRoman" charset="0"/>
              </a:rPr>
              <a:t>O</a:t>
            </a:r>
            <a:r>
              <a:rPr lang="en-US" sz="2400" dirty="0" smtClean="0">
                <a:effectLst/>
                <a:latin typeface="TimesNewRoman" charset="0"/>
              </a:rPr>
              <a:t>bservation angles; </a:t>
            </a:r>
            <a:endParaRPr lang="en-US" sz="2400" dirty="0" smtClean="0"/>
          </a:p>
          <a:p>
            <a:pPr>
              <a:buFont typeface="+mj-lt"/>
              <a:buAutoNum type="arabicPeriod" startAt="3"/>
            </a:pPr>
            <a:r>
              <a:rPr lang="en-US" sz="2400" dirty="0" smtClean="0">
                <a:latin typeface="TimesNewRoman" charset="0"/>
              </a:rPr>
              <a:t> A</a:t>
            </a:r>
            <a:r>
              <a:rPr lang="en-US" sz="2400" dirty="0" smtClean="0">
                <a:effectLst/>
                <a:latin typeface="TimesNewRoman" charset="0"/>
              </a:rPr>
              <a:t>tmospheric effects; </a:t>
            </a:r>
          </a:p>
          <a:p>
            <a:pPr>
              <a:buFont typeface="+mj-lt"/>
              <a:buAutoNum type="arabicPeriod" startAt="3"/>
            </a:pPr>
            <a:r>
              <a:rPr lang="en-US" sz="2400" dirty="0" smtClean="0">
                <a:effectLst/>
                <a:latin typeface="TimesNewRoman" charset="0"/>
              </a:rPr>
              <a:t> </a:t>
            </a:r>
            <a:r>
              <a:rPr lang="en-US" sz="2400" b="1" dirty="0">
                <a:latin typeface="TimesNewRoman" charset="0"/>
              </a:rPr>
              <a:t>R</a:t>
            </a:r>
            <a:r>
              <a:rPr lang="en-US" sz="2400" b="1" dirty="0" smtClean="0">
                <a:effectLst/>
                <a:latin typeface="TimesNewRoman" charset="0"/>
              </a:rPr>
              <a:t>eal changes</a:t>
            </a:r>
            <a:r>
              <a:rPr lang="en-US" sz="2400" dirty="0" smtClean="0">
                <a:effectLst/>
                <a:latin typeface="TimesNewRoman" charset="0"/>
              </a:rPr>
              <a:t>; </a:t>
            </a:r>
          </a:p>
          <a:p>
            <a:endParaRPr lang="en-US" dirty="0" smtClean="0">
              <a:effectLst/>
              <a:latin typeface="TimesNewRoman" charset="0"/>
            </a:endParaRPr>
          </a:p>
          <a:p>
            <a:r>
              <a:rPr lang="en-US" sz="2400" dirty="0" smtClean="0">
                <a:effectLst/>
                <a:latin typeface="TimesNewRoman" charset="0"/>
              </a:rPr>
              <a:t>The goal of radiometric correction is to remove or compensate for all the above effects except for actual changes to be on a common scale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9009529" y="6333565"/>
            <a:ext cx="2877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(Du, </a:t>
            </a:r>
            <a:r>
              <a:rPr lang="en-US" dirty="0" err="1" smtClean="0"/>
              <a:t>Teillet</a:t>
            </a:r>
            <a:r>
              <a:rPr lang="en-US" dirty="0" smtClean="0"/>
              <a:t>, and </a:t>
            </a:r>
            <a:r>
              <a:rPr lang="en-US" dirty="0" err="1" smtClean="0"/>
              <a:t>Cihlar</a:t>
            </a:r>
            <a:r>
              <a:rPr lang="en-US" dirty="0" smtClean="0"/>
              <a:t>, 2002)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888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3918" y="167623"/>
            <a:ext cx="6956612" cy="854354"/>
          </a:xfrm>
        </p:spPr>
        <p:txBody>
          <a:bodyPr>
            <a:normAutofit fontScale="90000"/>
          </a:bodyPr>
          <a:lstStyle/>
          <a:p>
            <a:r>
              <a:rPr lang="en-US" smtClean="0"/>
              <a:t>Invariant Targets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4754" y="5761037"/>
            <a:ext cx="4984376" cy="527704"/>
          </a:xfrm>
        </p:spPr>
        <p:txBody>
          <a:bodyPr>
            <a:noAutofit/>
          </a:bodyPr>
          <a:lstStyle/>
          <a:p>
            <a:r>
              <a:rPr lang="en-US" sz="2200" dirty="0" smtClean="0"/>
              <a:t>Base Image: Landsat 8 TOA, 2015-11-16</a:t>
            </a:r>
            <a:endParaRPr lang="en-US" sz="2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16" y="1195014"/>
            <a:ext cx="9944100" cy="4597400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5958166" y="5743107"/>
            <a:ext cx="4984376" cy="52770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Target Image: Landsat 8 TOA, 2015-07-27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070847" y="2554941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251602" y="3132650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592389" y="3387827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010596" y="3954897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258685" y="3238963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683991" y="4507788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797403" y="4521959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896641" y="3806040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996417" y="3366561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613110" y="3543771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69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58" y="2460436"/>
            <a:ext cx="4706471" cy="1952732"/>
          </a:xfrm>
        </p:spPr>
        <p:txBody>
          <a:bodyPr>
            <a:noAutofit/>
          </a:bodyPr>
          <a:lstStyle/>
          <a:p>
            <a:r>
              <a:rPr lang="en-US" sz="2000" dirty="0" smtClean="0"/>
              <a:t>Compute coefficients for target and intercept that minimizes error in:</a:t>
            </a:r>
            <a:br>
              <a:rPr lang="en-US" sz="2000" dirty="0" smtClean="0"/>
            </a:br>
            <a:r>
              <a:rPr lang="en-US" sz="2000" dirty="0" smtClean="0"/>
              <a:t>target coefficient*</a:t>
            </a:r>
            <a:r>
              <a:rPr lang="en-US" sz="2000" b="1" dirty="0" smtClean="0"/>
              <a:t>target</a:t>
            </a:r>
            <a:r>
              <a:rPr lang="en-US" sz="2000" dirty="0" smtClean="0"/>
              <a:t> + intercept = </a:t>
            </a:r>
            <a:r>
              <a:rPr lang="en-US" sz="2000" b="1" dirty="0" smtClean="0"/>
              <a:t>base</a:t>
            </a:r>
            <a:endParaRPr lang="en-US" sz="2000" b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009" y="0"/>
            <a:ext cx="3711932" cy="6873604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209" y="1"/>
            <a:ext cx="3747791" cy="348478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444209" y="3926106"/>
            <a:ext cx="374276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 Mean radiance for Invariant Target: </a:t>
            </a:r>
          </a:p>
          <a:p>
            <a:pPr marL="342900" indent="-342900">
              <a:buFont typeface="Wingdings" charset="2"/>
              <a:buChar char="Ø"/>
            </a:pPr>
            <a:r>
              <a:rPr lang="en-US" sz="2400" dirty="0" smtClean="0"/>
              <a:t>Base Image: 0.1514348</a:t>
            </a:r>
          </a:p>
          <a:p>
            <a:pPr marL="285750" indent="-285750">
              <a:buFont typeface="Wingdings" charset="2"/>
              <a:buChar char="Ø"/>
            </a:pPr>
            <a:r>
              <a:rPr lang="en-US" sz="2400" dirty="0" smtClean="0"/>
              <a:t>Target Image: 0.2011686</a:t>
            </a:r>
          </a:p>
          <a:p>
            <a:pPr marL="285750" indent="-285750">
              <a:buFont typeface="Wingdings" charset="2"/>
              <a:buChar char="Ø"/>
            </a:pPr>
            <a:r>
              <a:rPr lang="en-US" sz="2400" dirty="0" smtClean="0"/>
              <a:t>Norm Image: 0.1596823 </a:t>
            </a:r>
            <a:endParaRPr lang="en-US" sz="2400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8444209" y="3071932"/>
            <a:ext cx="1555376" cy="4283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solidFill>
                  <a:srgbClr val="FF0000"/>
                </a:solidFill>
              </a:rPr>
              <a:t>Base Image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4558009" y="6484653"/>
            <a:ext cx="1959060" cy="3889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smtClean="0">
                <a:solidFill>
                  <a:srgbClr val="FF0000"/>
                </a:solidFill>
              </a:rPr>
              <a:t>Normalized Image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4558009" y="3047851"/>
            <a:ext cx="1959060" cy="3889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solidFill>
                  <a:srgbClr val="FF0000"/>
                </a:solidFill>
              </a:rPr>
              <a:t>Target Image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12358" y="88407"/>
            <a:ext cx="414169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smtClean="0"/>
              <a:t>Normalize through each band using linear regression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2358" y="5838322"/>
            <a:ext cx="3797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/ylfeng93/Radiometric-Normalization-R</a:t>
            </a:r>
          </a:p>
        </p:txBody>
      </p:sp>
    </p:spTree>
    <p:extLst>
      <p:ext uri="{BB962C8B-B14F-4D97-AF65-F5344CB8AC3E}">
        <p14:creationId xmlns:p14="http://schemas.microsoft.com/office/powerpoint/2010/main" val="89718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133</Words>
  <Application>Microsoft Macintosh PowerPoint</Application>
  <PresentationFormat>Widescreen</PresentationFormat>
  <Paragraphs>23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Calibri Light</vt:lpstr>
      <vt:lpstr>TimesNewRoman</vt:lpstr>
      <vt:lpstr>Wingdings</vt:lpstr>
      <vt:lpstr>Arial</vt:lpstr>
      <vt:lpstr>Office Theme</vt:lpstr>
      <vt:lpstr>Radiometric Normalization on Remote Sensing Images</vt:lpstr>
      <vt:lpstr>Invariant Targets</vt:lpstr>
      <vt:lpstr>Compute coefficients for target and intercept that minimizes error in: target coefficient*target + intercept = base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Yanlei Feng</dc:creator>
  <cp:lastModifiedBy>Yanlei Feng</cp:lastModifiedBy>
  <cp:revision>10</cp:revision>
  <dcterms:created xsi:type="dcterms:W3CDTF">2017-12-04T18:34:13Z</dcterms:created>
  <dcterms:modified xsi:type="dcterms:W3CDTF">2017-12-04T23:09:12Z</dcterms:modified>
</cp:coreProperties>
</file>

<file path=docProps/thumbnail.jpeg>
</file>